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6"/>
  </p:notesMasterIdLst>
  <p:sldIdLst>
    <p:sldId id="256" r:id="rId2"/>
    <p:sldId id="311" r:id="rId3"/>
    <p:sldId id="309" r:id="rId4"/>
    <p:sldId id="314" r:id="rId5"/>
    <p:sldId id="315" r:id="rId6"/>
    <p:sldId id="317" r:id="rId7"/>
    <p:sldId id="324" r:id="rId8"/>
    <p:sldId id="318" r:id="rId9"/>
    <p:sldId id="320" r:id="rId10"/>
    <p:sldId id="325" r:id="rId11"/>
    <p:sldId id="321" r:id="rId12"/>
    <p:sldId id="323" r:id="rId13"/>
    <p:sldId id="316" r:id="rId14"/>
    <p:sldId id="31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3" orient="horz" pos="720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3552" autoAdjust="0"/>
  </p:normalViewPr>
  <p:slideViewPr>
    <p:cSldViewPr>
      <p:cViewPr varScale="1">
        <p:scale>
          <a:sx n="83" d="100"/>
          <a:sy n="83" d="100"/>
        </p:scale>
        <p:origin x="1560" y="67"/>
      </p:cViewPr>
      <p:guideLst>
        <p:guide orient="horz" pos="336"/>
        <p:guide orient="horz" pos="720"/>
        <p:guide pos="2880"/>
        <p:guide pos="239"/>
        <p:guide pos="576"/>
        <p:guide orient="horz" pos="39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2025-06-30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7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Karkang/YeongHun_portfoli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Karkang/YeongHun_portfol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Karkang/YeongHun_portfol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Karkang/YeongHun_portfoli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Karkang/YeongHun_portfol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Karkang/YeongHun_portfoli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Karkang/YeongHun_portfoli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Karkang/YeongHun_portfolio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Karkang/YeongHun_portfol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15B356-9E4C-49AD-ADFF-1823009D3352}"/>
              </a:ext>
            </a:extLst>
          </p:cNvPr>
          <p:cNvSpPr/>
          <p:nvPr/>
        </p:nvSpPr>
        <p:spPr>
          <a:xfrm>
            <a:off x="379413" y="1397913"/>
            <a:ext cx="838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en-US" altLang="ko-KR" sz="5000" b="1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89413" y="54012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b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totohoon4@naver.com</a:t>
            </a:r>
          </a:p>
          <a:p>
            <a:pPr algn="r"/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010 4462 2064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8360E-D414-D98B-DB37-47CE9CD92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334B18-4717-6B49-5F7A-A132DA43DAC2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리포트 </a:t>
            </a: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07693511-C3BA-48AF-1106-AC3D63EE6C25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AEBBC-6DF8-D7E5-8C1C-D7EEAFCE237C}"/>
              </a:ext>
            </a:extLst>
          </p:cNvPr>
          <p:cNvSpPr txBox="1"/>
          <p:nvPr/>
        </p:nvSpPr>
        <p:spPr>
          <a:xfrm>
            <a:off x="383766" y="89525"/>
            <a:ext cx="6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73046-DDD9-1048-143D-1B8E078BAA29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76344FC-718F-0357-7090-573C3682C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6" y="1143000"/>
            <a:ext cx="6185978" cy="4829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D4323-6E02-0FB7-5493-40EF850964B6}"/>
              </a:ext>
            </a:extLst>
          </p:cNvPr>
          <p:cNvSpPr txBox="1"/>
          <p:nvPr/>
        </p:nvSpPr>
        <p:spPr>
          <a:xfrm>
            <a:off x="388937" y="5970990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 서버에서 수정 완료된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재료 우선순위가 뒤바뀌는 오류가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대만 서버에서 일부 </a:t>
            </a:r>
            <a:r>
              <a:rPr lang="ko-KR" altLang="en-US" sz="1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재발생함을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확인하고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리포트한 사례입니다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02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6875-F31F-4077-E9D2-C45B849E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C1D7183-350B-DB43-5E4E-0286D42A8B92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리포트 </a:t>
            </a: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746EC-C34C-94D4-4147-C4B1D55E4098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3D80698C-F107-71A1-2C8E-94BECA8B910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8B1F2-1851-5E4B-2D24-C4096F061EB2}"/>
              </a:ext>
            </a:extLst>
          </p:cNvPr>
          <p:cNvSpPr txBox="1"/>
          <p:nvPr/>
        </p:nvSpPr>
        <p:spPr>
          <a:xfrm>
            <a:off x="383766" y="89525"/>
            <a:ext cx="6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44E35-73C9-6ACA-63DD-D0CAA3D41AB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F418CB-7405-370E-F143-049A760E0DB2}"/>
              </a:ext>
            </a:extLst>
          </p:cNvPr>
          <p:cNvGrpSpPr/>
          <p:nvPr/>
        </p:nvGrpSpPr>
        <p:grpSpPr>
          <a:xfrm>
            <a:off x="379414" y="1143000"/>
            <a:ext cx="7011986" cy="4827989"/>
            <a:chOff x="379413" y="541420"/>
            <a:chExt cx="8307387" cy="5783179"/>
          </a:xfrm>
        </p:grpSpPr>
        <p:pic>
          <p:nvPicPr>
            <p:cNvPr id="9" name="그림 8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59FB6462-1956-E85D-17F6-915C5A25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3" y="541420"/>
              <a:ext cx="7004838" cy="5783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 descr="텍스트, 스크린샷, PC 게임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DC7271D9-8C8D-71AD-DF95-A100F37F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981200"/>
              <a:ext cx="5257800" cy="2763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00989C-D120-813D-45C1-9677448EAA19}"/>
              </a:ext>
            </a:extLst>
          </p:cNvPr>
          <p:cNvSpPr txBox="1"/>
          <p:nvPr/>
        </p:nvSpPr>
        <p:spPr>
          <a:xfrm>
            <a:off x="388937" y="5970990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대만 서버의 이펙트가 비정상적으로 노출되는 걸 확인 후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 서버와 비교한 이미지를 첨부해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리포트한 사례입니다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750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C725A-229C-4E29-CDC0-0DFE28483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B5BB2B1-73A4-D312-0D11-64A41A5332C6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리포트 </a:t>
            </a: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(3)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140D2-B2AA-A667-0C88-BCAA1AF58091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39B1CEA5-01F0-782D-3687-0C9AED60AD4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DAC99-1711-1368-92FA-BBD5366A0168}"/>
              </a:ext>
            </a:extLst>
          </p:cNvPr>
          <p:cNvSpPr txBox="1"/>
          <p:nvPr/>
        </p:nvSpPr>
        <p:spPr>
          <a:xfrm>
            <a:off x="383766" y="89525"/>
            <a:ext cx="6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B4105-4ECE-43DA-FD37-123A72ACEB4B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943086-31DE-5088-0CFC-50F382424C08}"/>
              </a:ext>
            </a:extLst>
          </p:cNvPr>
          <p:cNvGrpSpPr/>
          <p:nvPr/>
        </p:nvGrpSpPr>
        <p:grpSpPr>
          <a:xfrm>
            <a:off x="403860" y="1114544"/>
            <a:ext cx="7096263" cy="4657425"/>
            <a:chOff x="403860" y="1114544"/>
            <a:chExt cx="7199307" cy="4725055"/>
          </a:xfrm>
        </p:grpSpPr>
        <p:pic>
          <p:nvPicPr>
            <p:cNvPr id="9" name="그림 8" descr="텍스트, 전자제품, 스크린샷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EB91F77-2452-B33F-2CEA-6AEC8320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" y="1114544"/>
              <a:ext cx="3642104" cy="4725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 descr="텍스트, 전자제품, 컴퓨터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118E94F-BEEE-56C7-4AA1-2859BA3B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919" y="1114544"/>
              <a:ext cx="3536248" cy="47250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AFDD2A1-76B7-2855-62A8-2739BEBD34F3}"/>
              </a:ext>
            </a:extLst>
          </p:cNvPr>
          <p:cNvSpPr txBox="1"/>
          <p:nvPr/>
        </p:nvSpPr>
        <p:spPr>
          <a:xfrm>
            <a:off x="388937" y="5895913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트릭컬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플레이 중 직접 발견한 오류를 네이버 게임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트릭컬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리바이브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오류 게시판에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실무 당시 사용한 포맷을 적용하여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리포트한 사례입니다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431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DA840-73AB-342F-CAF2-54BE1F815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A195F1B-AFA2-04AE-5ED1-121FC00B6771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 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목록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E7D72-1E74-3843-8EAF-92937833C6D8}"/>
              </a:ext>
            </a:extLst>
          </p:cNvPr>
          <p:cNvSpPr txBox="1"/>
          <p:nvPr/>
        </p:nvSpPr>
        <p:spPr>
          <a:xfrm>
            <a:off x="341095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9AA001D-3A12-BBEC-DB10-479AFFA06540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4566F-BE9E-8247-6E6D-2FF0995799AE}"/>
              </a:ext>
            </a:extLst>
          </p:cNvPr>
          <p:cNvSpPr txBox="1"/>
          <p:nvPr/>
        </p:nvSpPr>
        <p:spPr>
          <a:xfrm>
            <a:off x="383766" y="89525"/>
            <a:ext cx="6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EDF78-6030-2335-01A2-52D271517C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 descr="텍스트, 스크린샷, 번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2A53A9-66A0-804C-4B6C-DBCD3DA4F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7" y="1163274"/>
            <a:ext cx="7499176" cy="4457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51F638-2A63-6009-ED69-B6B43B7FDDF3}"/>
              </a:ext>
            </a:extLst>
          </p:cNvPr>
          <p:cNvSpPr txBox="1"/>
          <p:nvPr/>
        </p:nvSpPr>
        <p:spPr>
          <a:xfrm>
            <a:off x="388937" y="5751270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게임명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 정도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과금 유무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플레이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 경험 요약 등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후 플레이 경험을 정리해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분석의 신뢰도를 높이고 있습니다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0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 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및 수료증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/14</a:t>
            </a:r>
          </a:p>
        </p:txBody>
      </p:sp>
      <p:pic>
        <p:nvPicPr>
          <p:cNvPr id="4" name="그림 3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26BD7ADB-FFDE-6B82-12BA-486C3A197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2851485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E10F6F86-CBF5-D7F7-431E-ED268154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6161428" y="1143000"/>
            <a:ext cx="2453409" cy="403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5689746-925B-E49D-E683-E9575175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965" y="1143000"/>
            <a:ext cx="2859274" cy="403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4333DF85-FD3E-EA19-56B9-6376FE5A7738}"/>
              </a:ext>
            </a:extLst>
          </p:cNvPr>
          <p:cNvSpPr txBox="1">
            <a:spLocks/>
          </p:cNvSpPr>
          <p:nvPr/>
        </p:nvSpPr>
        <p:spPr>
          <a:xfrm>
            <a:off x="388938" y="5257800"/>
            <a:ext cx="2851485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 수료증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9C4EA8F-6BAD-E008-D448-C949BA7D4CCC}"/>
              </a:ext>
            </a:extLst>
          </p:cNvPr>
          <p:cNvSpPr txBox="1">
            <a:spLocks/>
          </p:cNvSpPr>
          <p:nvPr/>
        </p:nvSpPr>
        <p:spPr>
          <a:xfrm>
            <a:off x="3262965" y="5257800"/>
            <a:ext cx="2859274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실무 중심의 테스트 기초 교육 수료증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2DCE26A9-EFA5-9300-363D-E5104DEE6F5A}"/>
              </a:ext>
            </a:extLst>
          </p:cNvPr>
          <p:cNvSpPr txBox="1">
            <a:spLocks/>
          </p:cNvSpPr>
          <p:nvPr/>
        </p:nvSpPr>
        <p:spPr>
          <a:xfrm>
            <a:off x="6161428" y="5257800"/>
            <a:ext cx="2453409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ISTQB Foundation Level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75C2-1BB0-C9E2-F59F-6DBFF9172991}"/>
              </a:ext>
            </a:extLst>
          </p:cNvPr>
          <p:cNvSpPr txBox="1"/>
          <p:nvPr/>
        </p:nvSpPr>
        <p:spPr>
          <a:xfrm>
            <a:off x="388937" y="5620871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ISTQB CTFL Mobile Application Testing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준비 및 자동화 관련 서적 구입 등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발전하는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되기 위해 노력 중입니다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DD4C3-7677-F725-C76D-9FC21B77A5E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7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30AE-A217-02DD-EFAC-27C23A6D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57B7C-24CC-4EEE-1F36-9B0392EB527A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82EBD-04F7-DE8F-C2AC-8219B0064E1A}"/>
              </a:ext>
            </a:extLst>
          </p:cNvPr>
          <p:cNvSpPr txBox="1"/>
          <p:nvPr/>
        </p:nvSpPr>
        <p:spPr>
          <a:xfrm>
            <a:off x="383767" y="1143000"/>
            <a:ext cx="8229600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경력사항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(4~5p)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케이스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(6p)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(7~8p)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2025 MD EXPO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UX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실험 포스터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(9p)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리포트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(10~12p)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5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7. </a:t>
            </a:r>
            <a:r>
              <a:rPr lang="ko-KR" altLang="en-US" sz="25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목록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(13p) 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5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8. </a:t>
            </a:r>
            <a:r>
              <a:rPr lang="ko-KR" altLang="en-US" sz="25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및 수료증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(14p)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A8BEFF0-029D-B297-EC39-59BB97728E9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806D-D6B9-2A58-F886-F43FCB821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9CC218-F245-35F4-8366-711FEB1710A2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EF965018-7C51-19DF-C6C5-221EB6AC48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8" y="1908261"/>
            <a:ext cx="1734312" cy="2313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3CB85-E584-A268-FE9F-8B12CA36422A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37720D-F5C2-BAB2-1B24-9FA59B50904A}"/>
              </a:ext>
            </a:extLst>
          </p:cNvPr>
          <p:cNvSpPr/>
          <p:nvPr/>
        </p:nvSpPr>
        <p:spPr>
          <a:xfrm>
            <a:off x="2362200" y="1142999"/>
            <a:ext cx="6398033" cy="5324535"/>
          </a:xfrm>
          <a:prstGeom prst="roundRect">
            <a:avLst/>
          </a:prstGeom>
          <a:solidFill>
            <a:srgbClr val="CFE8FF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B59D62C-C5FD-AFF6-E1E0-F104CF3DAE6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EC7CB-471A-441A-DFC0-444B1505F687}"/>
              </a:ext>
            </a:extLst>
          </p:cNvPr>
          <p:cNvSpPr/>
          <p:nvPr/>
        </p:nvSpPr>
        <p:spPr>
          <a:xfrm>
            <a:off x="2503967" y="1419649"/>
            <a:ext cx="288667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이름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 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(Kang Yeong Hun)</a:t>
            </a:r>
          </a:p>
          <a:p>
            <a:b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이메일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</a:t>
            </a:r>
            <a:r>
              <a:rPr lang="en-US" altLang="ko-KR" sz="1400" dirty="0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전화번호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010 4462 2064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거주지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대구광역시 북구 대현동</a:t>
            </a:r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개월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ISTQB CTFL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b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- 2025 MD EXPO </a:t>
            </a:r>
            <a:r>
              <a:rPr lang="ko-KR" altLang="en-US" sz="120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</a:t>
            </a:r>
            <a:r>
              <a:rPr lang="en-US" altLang="ko-KR" sz="120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UX</a:t>
            </a:r>
            <a:r>
              <a:rPr lang="ko-KR" altLang="en-US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포스터 제출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/>
              <a:t>근사치 랭킹 </a:t>
            </a:r>
            <a:r>
              <a:rPr lang="en-US" altLang="ko-KR" sz="1200" dirty="0"/>
              <a:t>UI</a:t>
            </a:r>
            <a:r>
              <a:rPr lang="ko-KR" altLang="en-US" sz="1200" dirty="0"/>
              <a:t>의 몰입 유도와 인식 변화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- 2024.05. ~ 2024.09. </a:t>
            </a:r>
            <a:r>
              <a:rPr lang="ko-KR" altLang="en-US" sz="12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ko-KR" altLang="en-US" sz="12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제노니아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크로노브레이크</a:t>
            </a:r>
            <a:r>
              <a:rPr lang="ko-KR" altLang="en-US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TW </a:t>
            </a:r>
            <a:r>
              <a:rPr lang="ko-KR" altLang="en-US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런칭</a:t>
            </a:r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- 2024.01.04. ~ 2024.02.26.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‘QA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수료</a:t>
            </a:r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- 2022.12.07. 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)STA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테스팅컨설팅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‘실무 중심의 테스트 기초 교육’ 수료</a:t>
            </a:r>
            <a:endParaRPr lang="en-US" altLang="ko-KR" sz="1200" kern="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BCF3E4-4538-D26B-E4ED-11DBE9CFD0DD}"/>
              </a:ext>
            </a:extLst>
          </p:cNvPr>
          <p:cNvGrpSpPr/>
          <p:nvPr/>
        </p:nvGrpSpPr>
        <p:grpSpPr>
          <a:xfrm>
            <a:off x="5391902" y="1581558"/>
            <a:ext cx="3310430" cy="1943335"/>
            <a:chOff x="5391902" y="1581558"/>
            <a:chExt cx="3310430" cy="194333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AB0071-D923-95DB-86B9-27BBAEB3B875}"/>
                </a:ext>
              </a:extLst>
            </p:cNvPr>
            <p:cNvSpPr/>
            <p:nvPr/>
          </p:nvSpPr>
          <p:spPr>
            <a:xfrm>
              <a:off x="5391902" y="1581558"/>
              <a:ext cx="2889070" cy="1933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스킬</a:t>
              </a:r>
              <a:endParaRPr lang="en-US" altLang="ko-KR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버그 리포트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테스트케이스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문서 작성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JIRA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Excel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커뮤니케이션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99CE73-ECE2-729E-E3CD-A89AF2388EFD}"/>
                </a:ext>
              </a:extLst>
            </p:cNvPr>
            <p:cNvSpPr/>
            <p:nvPr/>
          </p:nvSpPr>
          <p:spPr>
            <a:xfrm>
              <a:off x="6446904" y="1928314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673B4E4-E384-7006-DCE8-FA18D67110E6}"/>
                </a:ext>
              </a:extLst>
            </p:cNvPr>
            <p:cNvSpPr/>
            <p:nvPr/>
          </p:nvSpPr>
          <p:spPr>
            <a:xfrm>
              <a:off x="6446904" y="2202481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AEA3A2-A5B0-A1F4-69EC-D381D88472C4}"/>
                </a:ext>
              </a:extLst>
            </p:cNvPr>
            <p:cNvSpPr/>
            <p:nvPr/>
          </p:nvSpPr>
          <p:spPr>
            <a:xfrm>
              <a:off x="6446904" y="2476648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A4972C-2D1C-DB36-7D02-55E755EC740E}"/>
                </a:ext>
              </a:extLst>
            </p:cNvPr>
            <p:cNvSpPr/>
            <p:nvPr/>
          </p:nvSpPr>
          <p:spPr>
            <a:xfrm>
              <a:off x="6446904" y="2754461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B7E966-FCB1-D729-843C-DC1A5EEBA349}"/>
                </a:ext>
              </a:extLst>
            </p:cNvPr>
            <p:cNvSpPr/>
            <p:nvPr/>
          </p:nvSpPr>
          <p:spPr>
            <a:xfrm>
              <a:off x="6446462" y="3028628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B398B72-1478-506C-538E-6D0CB7C7FD6C}"/>
                </a:ext>
              </a:extLst>
            </p:cNvPr>
            <p:cNvSpPr/>
            <p:nvPr/>
          </p:nvSpPr>
          <p:spPr>
            <a:xfrm>
              <a:off x="6446462" y="3302795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488AE7-3FCC-F689-B667-61E4F548814C}"/>
                </a:ext>
              </a:extLst>
            </p:cNvPr>
            <p:cNvSpPr txBox="1"/>
            <p:nvPr/>
          </p:nvSpPr>
          <p:spPr>
            <a:xfrm>
              <a:off x="8162743" y="1841169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E8677D-F902-A8AB-B84A-D7FD43090D5A}"/>
                </a:ext>
              </a:extLst>
            </p:cNvPr>
            <p:cNvSpPr txBox="1"/>
            <p:nvPr/>
          </p:nvSpPr>
          <p:spPr>
            <a:xfrm>
              <a:off x="8162743" y="2120597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25684-40AB-39FE-C67A-3EE9F92AF2D9}"/>
                </a:ext>
              </a:extLst>
            </p:cNvPr>
            <p:cNvSpPr txBox="1"/>
            <p:nvPr/>
          </p:nvSpPr>
          <p:spPr>
            <a:xfrm>
              <a:off x="8162743" y="2400855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D2D23-8D6B-4462-85D1-3E3B92E7C669}"/>
                </a:ext>
              </a:extLst>
            </p:cNvPr>
            <p:cNvSpPr txBox="1"/>
            <p:nvPr/>
          </p:nvSpPr>
          <p:spPr>
            <a:xfrm>
              <a:off x="8162743" y="2669796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307315-8B24-4141-D82A-A49A3A4EBD85}"/>
                </a:ext>
              </a:extLst>
            </p:cNvPr>
            <p:cNvSpPr txBox="1"/>
            <p:nvPr/>
          </p:nvSpPr>
          <p:spPr>
            <a:xfrm>
              <a:off x="8165170" y="2944647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85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04CDE0-EB69-1328-F3E2-EBB8C6D5623B}"/>
                </a:ext>
              </a:extLst>
            </p:cNvPr>
            <p:cNvSpPr txBox="1"/>
            <p:nvPr/>
          </p:nvSpPr>
          <p:spPr>
            <a:xfrm>
              <a:off x="8163910" y="3217116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3813E9-788D-B712-BA68-BEB3010BC287}"/>
                </a:ext>
              </a:extLst>
            </p:cNvPr>
            <p:cNvSpPr/>
            <p:nvPr/>
          </p:nvSpPr>
          <p:spPr>
            <a:xfrm>
              <a:off x="6451118" y="1929783"/>
              <a:ext cx="1558778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94F1F7D-5CF3-E33D-2692-441BBC3AA60F}"/>
                </a:ext>
              </a:extLst>
            </p:cNvPr>
            <p:cNvSpPr/>
            <p:nvPr/>
          </p:nvSpPr>
          <p:spPr>
            <a:xfrm>
              <a:off x="6446019" y="2206462"/>
              <a:ext cx="1558778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A18AAF4-47F7-47B0-FC2A-FB9D12D8731E}"/>
                </a:ext>
              </a:extLst>
            </p:cNvPr>
            <p:cNvSpPr/>
            <p:nvPr/>
          </p:nvSpPr>
          <p:spPr>
            <a:xfrm>
              <a:off x="6446019" y="2480294"/>
              <a:ext cx="1474606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29BA210-A051-8CFF-94A1-A76DBB3BDFEB}"/>
                </a:ext>
              </a:extLst>
            </p:cNvPr>
            <p:cNvSpPr/>
            <p:nvPr/>
          </p:nvSpPr>
          <p:spPr>
            <a:xfrm>
              <a:off x="6454434" y="2765277"/>
              <a:ext cx="1474606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4A45D6A-2E77-0E06-D593-840650F55CFF}"/>
                </a:ext>
              </a:extLst>
            </p:cNvPr>
            <p:cNvSpPr/>
            <p:nvPr/>
          </p:nvSpPr>
          <p:spPr>
            <a:xfrm>
              <a:off x="6437391" y="3302795"/>
              <a:ext cx="1483234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57A60B8-5FFF-C156-07A2-2ADBE3272804}"/>
                </a:ext>
              </a:extLst>
            </p:cNvPr>
            <p:cNvSpPr/>
            <p:nvPr/>
          </p:nvSpPr>
          <p:spPr>
            <a:xfrm>
              <a:off x="6446462" y="3035798"/>
              <a:ext cx="1336891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DB79FD-6906-AD6D-F12F-41BA7B2DDF82}"/>
              </a:ext>
            </a:extLst>
          </p:cNvPr>
          <p:cNvSpPr txBox="1"/>
          <p:nvPr/>
        </p:nvSpPr>
        <p:spPr>
          <a:xfrm>
            <a:off x="456384" y="4376033"/>
            <a:ext cx="1734312" cy="1200329"/>
          </a:xfrm>
          <a:prstGeom prst="rect">
            <a:avLst/>
          </a:prstGeom>
          <a:solidFill>
            <a:srgbClr val="CFE8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발전하는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  <a:p>
            <a:pPr algn="ctr"/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73456-B899-16FB-B417-2D22BE61E634}"/>
              </a:ext>
            </a:extLst>
          </p:cNvPr>
          <p:cNvSpPr txBox="1"/>
          <p:nvPr/>
        </p:nvSpPr>
        <p:spPr>
          <a:xfrm>
            <a:off x="6073078" y="5258113"/>
            <a:ext cx="1923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en-US" altLang="ko-KR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1" name="그림 10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5308A78-4988-4630-7BCD-08B0260794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91" y="4105396"/>
            <a:ext cx="1136468" cy="1136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9D53A-E926-12FF-F06C-4A90B0AA365E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6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경력사항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75C2-1BB0-C9E2-F59F-6DBFF9172991}"/>
              </a:ext>
            </a:extLst>
          </p:cNvPr>
          <p:cNvSpPr txBox="1"/>
          <p:nvPr/>
        </p:nvSpPr>
        <p:spPr>
          <a:xfrm>
            <a:off x="388937" y="3429000"/>
            <a:ext cx="822443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회사명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/QA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WZ-QA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직책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QA/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테스터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근무기간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2024.05 ~ 2024.09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업무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 업데이트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대만 런칭 스펙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 업데이트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대만 런칭 스펙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이슈 대응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내 전체 데이터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확률과 기획서 비교 검증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부적합 공통화 리스트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 구동 체크리스트 확인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제노니아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크로노브레이크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TW</a:t>
            </a: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JIRA, Google Sheet/Drive</a:t>
            </a:r>
          </a:p>
          <a:p>
            <a:pPr marL="2628900" lvl="5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퇴직 사유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대학 졸업을 위해 퇴직하였습니다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DD4C3-7677-F725-C76D-9FC21B77A5E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 descr="텍스트, 불, 스크린샷, 열이(가) 표시된 사진&#10;&#10;자동 생성된 설명">
            <a:extLst>
              <a:ext uri="{FF2B5EF4-FFF2-40B4-BE49-F238E27FC236}">
                <a16:creationId xmlns:a16="http://schemas.microsoft.com/office/drawing/2014/main" id="{BDE13D14-5AA7-A576-4D49-D20BF3F03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4" y="1143000"/>
            <a:ext cx="3845650" cy="2163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아니메, 소설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E561E46F-2D22-C4AF-19B8-B6480A08B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2999"/>
            <a:ext cx="3876933" cy="2175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2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6419D2-B886-A31F-52C0-F21B4F11C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32033"/>
              </p:ext>
            </p:extLst>
          </p:nvPr>
        </p:nvGraphicFramePr>
        <p:xfrm>
          <a:off x="379413" y="1139652"/>
          <a:ext cx="8578224" cy="5489958"/>
        </p:xfrm>
        <a:graphic>
          <a:graphicData uri="http://schemas.openxmlformats.org/drawingml/2006/table">
            <a:tbl>
              <a:tblPr/>
              <a:tblGrid>
                <a:gridCol w="8578224">
                  <a:extLst>
                    <a:ext uri="{9D8B030D-6E8A-4147-A177-3AD203B41FA5}">
                      <a16:colId xmlns:a16="http://schemas.microsoft.com/office/drawing/2014/main" val="2462641982"/>
                    </a:ext>
                  </a:extLst>
                </a:gridCol>
              </a:tblGrid>
              <a:tr h="54899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3242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CF3BE7C-838B-0BB3-6320-405C4C3789F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74512067"/>
              </p:ext>
            </p:extLst>
          </p:nvPr>
        </p:nvGraphicFramePr>
        <p:xfrm>
          <a:off x="381000" y="1139652"/>
          <a:ext cx="8576636" cy="5489958"/>
        </p:xfrm>
        <a:graphic>
          <a:graphicData uri="http://schemas.openxmlformats.org/drawingml/2006/table">
            <a:tbl>
              <a:tblPr/>
              <a:tblGrid>
                <a:gridCol w="1024344">
                  <a:extLst>
                    <a:ext uri="{9D8B030D-6E8A-4147-A177-3AD203B41FA5}">
                      <a16:colId xmlns:a16="http://schemas.microsoft.com/office/drawing/2014/main" val="1423148616"/>
                    </a:ext>
                  </a:extLst>
                </a:gridCol>
                <a:gridCol w="629358">
                  <a:extLst>
                    <a:ext uri="{9D8B030D-6E8A-4147-A177-3AD203B41FA5}">
                      <a16:colId xmlns:a16="http://schemas.microsoft.com/office/drawing/2014/main" val="2275014974"/>
                    </a:ext>
                  </a:extLst>
                </a:gridCol>
                <a:gridCol w="5664218">
                  <a:extLst>
                    <a:ext uri="{9D8B030D-6E8A-4147-A177-3AD203B41FA5}">
                      <a16:colId xmlns:a16="http://schemas.microsoft.com/office/drawing/2014/main" val="3884703407"/>
                    </a:ext>
                  </a:extLst>
                </a:gridCol>
                <a:gridCol w="1258716">
                  <a:extLst>
                    <a:ext uri="{9D8B030D-6E8A-4147-A177-3AD203B41FA5}">
                      <a16:colId xmlns:a16="http://schemas.microsoft.com/office/drawing/2014/main" val="70907532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근무기간</a:t>
                      </a: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직위</a:t>
                      </a: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담당업무</a:t>
                      </a: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최종연봉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만원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4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5961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근무처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직책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상세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이직사유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164979"/>
                  </a:ext>
                </a:extLst>
              </a:tr>
              <a:tr h="1914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2024.05 ~ 2024.09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사원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400" b="1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제노니아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400" b="1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크로노브레이크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 업데이트 및 대만 런칭 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QA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]</a:t>
                      </a:r>
                    </a:p>
                    <a:p>
                      <a:pPr marL="0" indent="0" algn="l">
                        <a:buNone/>
                      </a:pPr>
                      <a:endParaRPr lang="en-US" altLang="ko-KR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 업데이트 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QA :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신규 콘텐츠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라카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폐허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시련의 전당 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층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공성전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그림자 전장 시즌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3)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및 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개선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이벤트 던전 등 기능 검증 및 이슈 리포트 작성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→ 신규 요소의 정상 작동 여부 및 과거 이슈 재발 방지 검토</a:t>
                      </a:r>
                      <a:endParaRPr lang="en-US" altLang="ko-KR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>
                        <a:buNone/>
                      </a:pP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대만 런칭 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QA :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서브 퀘스트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메뉴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이벤트 콘텐츠에 대해 텍스트 표현 및 사용자 이해도 관점의 검수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→ 번역 누락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길이 오류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깨짐 현상 등 시각적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기능적 오류 확인</a:t>
                      </a:r>
                    </a:p>
                    <a:p>
                      <a:pPr marL="0" indent="0" algn="l">
                        <a:buNone/>
                      </a:pP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확률 콘텐츠 검증 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ko-KR" altLang="en-US" sz="14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페어리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코스튬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일반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실링 소환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합성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성장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아이템 제작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각인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강화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개화 등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→ 기획서 기준 수치와 실제 적용 데이터 간 일치 여부 확인 및 반복 테스트 수행</a:t>
                      </a:r>
                      <a:endParaRPr lang="en-US" altLang="ko-KR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>
                        <a:buNone/>
                      </a:pPr>
                      <a:endParaRPr lang="ko-KR" altLang="en-US" sz="14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4.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기타 주요 업무 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부적합 공통화 리스트 및 기본 구동 체크리스트 기반 점검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JIRA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활용한 이슈 등록 및 관리</a:t>
                      </a:r>
                      <a:r>
                        <a:rPr lang="en-US" altLang="ko-KR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Google Sheet </a:t>
                      </a:r>
                      <a:r>
                        <a:rPr lang="ko-KR" altLang="en-US" sz="14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기반 테스트 결과 정리 및 협업 진행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3,010 (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만원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249181"/>
                  </a:ext>
                </a:extLst>
              </a:tr>
              <a:tr h="25046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대학 졸업을 위해 퇴직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28418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경력사항</a:t>
            </a:r>
            <a:endParaRPr lang="en-US" altLang="ko-KR" sz="3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DD4C3-7677-F725-C76D-9FC21B77A5E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0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22721-3D52-F08F-0F39-0FE67FCD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CAE008F-BB31-143C-5EA1-941F8AC73846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케이스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53C1A-32AE-3E6F-3C42-AE9C3B9E2178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8F692BFB-11B8-B5E7-0C2F-371AAF5B6A1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D8BB8-ABA9-29AE-0C8A-0E273963CEBB}"/>
              </a:ext>
            </a:extLst>
          </p:cNvPr>
          <p:cNvSpPr txBox="1"/>
          <p:nvPr/>
        </p:nvSpPr>
        <p:spPr>
          <a:xfrm>
            <a:off x="388937" y="5751270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 케이스를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분류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STEP,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기대결과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비고로 나누어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 실행부터 튜토리얼 완료보상 획득까지 전체 테스트가 가능하도록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작성하였습니다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4DEC0-3518-E6DD-D458-ADD2FE22C96F}"/>
              </a:ext>
            </a:extLst>
          </p:cNvPr>
          <p:cNvSpPr txBox="1"/>
          <p:nvPr/>
        </p:nvSpPr>
        <p:spPr>
          <a:xfrm>
            <a:off x="383766" y="89525"/>
            <a:ext cx="6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DBC22-523D-5E7F-280E-8798074F6B3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6F85F1-7536-C666-E6C6-C7388F676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1151082"/>
            <a:ext cx="6906813" cy="4491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41FC2-A13C-407E-25E5-63E201E9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1414AD-70F3-0D94-3D68-A3A46EB0B3CE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분석서 </a:t>
            </a: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40749-FDCA-7CA6-6169-6EA91E948718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812817FD-8144-9A50-5CA3-734309F30AB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A93F1-E3CB-BE7D-CB2B-6EAE9B3958BF}"/>
              </a:ext>
            </a:extLst>
          </p:cNvPr>
          <p:cNvSpPr txBox="1"/>
          <p:nvPr/>
        </p:nvSpPr>
        <p:spPr>
          <a:xfrm>
            <a:off x="383766" y="89525"/>
            <a:ext cx="6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6B896-6F5A-DE0B-B602-B2D8ADE6A386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텍스트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F003D3-239B-3BCD-FCCB-BD132D6542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1" y="1163320"/>
            <a:ext cx="4479172" cy="5485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81DA0-194D-F9E9-5626-04976839D493}"/>
              </a:ext>
            </a:extLst>
          </p:cNvPr>
          <p:cNvSpPr txBox="1"/>
          <p:nvPr/>
        </p:nvSpPr>
        <p:spPr>
          <a:xfrm>
            <a:off x="4800600" y="1143001"/>
            <a:ext cx="4157038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 대상 게임에서 개선이 필요하다고 판단된 사항을 예시와 함께 정리하고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이를 보완할 수 있는 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유사 사례를</a:t>
            </a:r>
            <a:b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 게임에서 참고하여 직접 이미지 </a:t>
            </a:r>
            <a:r>
              <a:rPr lang="ko-KR" altLang="en-US" sz="1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시안로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구성한 사례입니다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서브컬처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게임임에도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 콘텐츠의 상호작용 요소가 부족하다고 판단하여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타 게임의 교단 콘텐츠 속 상호작용 요소에서 차용해 간단한 대사 형식으로 적용해보았습니다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 대상 게임의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파워가 강해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짧은 대사 한마디로도 커뮤니티에서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높은 반응을 불러낸 사례가 있었습니다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이에 캐릭터 간 상호작용 대사 추가하면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적은 리소스로도 유저 만족도를 향상시킬 수 있을 것이라 판단됩니다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099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BCA67-80A5-3FD4-E1CA-3FB568C4C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F9A924-8152-910F-C436-B1E9C07DEFF8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분석서 </a:t>
            </a: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931B4-DE09-7AB9-17E2-1DCF3D35AC42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EE056E00-5D49-8095-3FEF-9195089F36E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BE9632-D8AB-3000-59DB-AA85D58C6E22}"/>
              </a:ext>
            </a:extLst>
          </p:cNvPr>
          <p:cNvSpPr txBox="1"/>
          <p:nvPr/>
        </p:nvSpPr>
        <p:spPr>
          <a:xfrm>
            <a:off x="4693206" y="1143001"/>
            <a:ext cx="4188234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 대상 게임에서 개선이 필요한 사항을 실제 유저 의견과 시스템을 함께 제시 후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인게임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참고해 개선 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직접 구성하였습니다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상호작용 남은 시간 미출력으로 인한 불편함이나 상호작용 가능 여부를 직관적으로 보여주도록 구성하였습니다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인게임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성능 및 캐릭터 애정도와 관련된 호감도 시스템임에도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직관적이지 않고 유저가 직접 확인해야 하는 불편 사항이 존재하였습니다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이에 상호작용과 카페 수익 최대 도달 시간 등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수정함으로써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 만족도를 향상시킬 수 있을 것이라 판단됩니다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31AF5-00DA-2423-6266-BF206576B188}"/>
              </a:ext>
            </a:extLst>
          </p:cNvPr>
          <p:cNvSpPr txBox="1"/>
          <p:nvPr/>
        </p:nvSpPr>
        <p:spPr>
          <a:xfrm>
            <a:off x="383766" y="89525"/>
            <a:ext cx="6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DB3C6-801F-598D-7AE1-64DBA74D5742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B9715F-217B-4BE9-A876-3FE74B5C2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61" y="1078830"/>
            <a:ext cx="4309439" cy="5709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8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A85C-7903-F1F5-7283-170DDD76F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EDFFE75-6C2D-A357-5E98-3D97EC08B50A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en-US" altLang="ko-KR" sz="3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2025 MD EXPO </a:t>
            </a:r>
            <a:r>
              <a:rPr lang="ko-KR" altLang="en-US" sz="3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</a:t>
            </a:r>
            <a:r>
              <a:rPr lang="en-US" altLang="ko-KR" sz="3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UX </a:t>
            </a:r>
            <a:r>
              <a:rPr lang="ko-KR" altLang="en-US" sz="3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실험 포스터 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B0FB99F-DA60-31F6-258E-FAAEB2096C49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/</a:t>
            </a:r>
            <a:r>
              <a:rPr lang="en-US" altLang="ko-KR" dirty="0"/>
              <a:t>14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CD032D-BCF8-DF8F-9F63-E4C91A99D617}"/>
              </a:ext>
            </a:extLst>
          </p:cNvPr>
          <p:cNvSpPr txBox="1"/>
          <p:nvPr/>
        </p:nvSpPr>
        <p:spPr>
          <a:xfrm>
            <a:off x="4076700" y="1143001"/>
            <a:ext cx="4953000" cy="535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/>
              <a:t>근사치 랭킹 </a:t>
            </a:r>
            <a:r>
              <a:rPr lang="en-US" altLang="ko-KR" sz="1600" dirty="0"/>
              <a:t>UI</a:t>
            </a:r>
            <a:r>
              <a:rPr lang="ko-KR" altLang="en-US" sz="1600" dirty="0"/>
              <a:t>의 몰입 유도와 인식 변화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실제 점수보다 약간 높은 가상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점수를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 그룹에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제공 후 실험 진행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실험 종료 후 조작 여부 안내 및 설문 수집</a:t>
            </a:r>
          </a:p>
          <a:p>
            <a:pPr>
              <a:spcBef>
                <a:spcPct val="20000"/>
              </a:spcBef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조작과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비조작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그룹의 점수 및 설문 비교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(42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Android(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)/Desktop(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비조작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분리 실험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점수 자체에는 유의미한 차이 없음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(p &gt; 0.05)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응답자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85.7%,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랭킹이 몰입에 영향을 주었다고 응답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 그룹의 몰입도 높고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신뢰도 낮은 비대칭 반응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>
              <a:spcBef>
                <a:spcPct val="20000"/>
              </a:spcBef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실험 종료 후 안내된 조작 여부가 사용자에게</a:t>
            </a:r>
            <a:b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 경험을 재해석하게 만듦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시사점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근사치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직접적인 효과보다는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사후 인지를 통해 사용자 반응을 재구성하게 만드는 심리적 설계 요소가 작용할 가능성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시사함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C6935-974C-4186-91AA-14230BDCC1CF}"/>
              </a:ext>
            </a:extLst>
          </p:cNvPr>
          <p:cNvSpPr txBox="1"/>
          <p:nvPr/>
        </p:nvSpPr>
        <p:spPr>
          <a:xfrm>
            <a:off x="383766" y="89525"/>
            <a:ext cx="6550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en-US" altLang="ko-KR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5838C-D44F-9A35-BA60-1B010AE3DE48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C91FBF-EE64-B283-87C9-1D2FB51BD6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1"/>
            <a:ext cx="3572631" cy="5355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614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5986</TotalTime>
  <Words>1148</Words>
  <Application>Microsoft Office PowerPoint</Application>
  <PresentationFormat>화면 슬라이드 쇼(4:3)</PresentationFormat>
  <Paragraphs>189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강영훈</cp:lastModifiedBy>
  <cp:revision>700</cp:revision>
  <dcterms:created xsi:type="dcterms:W3CDTF">2006-08-16T00:00:00Z</dcterms:created>
  <dcterms:modified xsi:type="dcterms:W3CDTF">2025-06-30T10:09:11Z</dcterms:modified>
  <cp:version/>
</cp:coreProperties>
</file>